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3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39C54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15" autoAdjust="0"/>
    <p:restoredTop sz="94660"/>
  </p:normalViewPr>
  <p:slideViewPr>
    <p:cSldViewPr>
      <p:cViewPr>
        <p:scale>
          <a:sx n="75" d="100"/>
          <a:sy n="75" d="100"/>
        </p:scale>
        <p:origin x="-678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/>
          <p:cNvSpPr/>
          <p:nvPr/>
        </p:nvSpPr>
        <p:spPr>
          <a:xfrm>
            <a:off x="1600200" y="0"/>
            <a:ext cx="5943600" cy="1676400"/>
          </a:xfrm>
          <a:prstGeom prst="wave">
            <a:avLst>
              <a:gd name="adj1" fmla="val 12500"/>
              <a:gd name="adj2" fmla="val -1045"/>
            </a:avLst>
          </a:prstGeom>
          <a:ln>
            <a:solidFill>
              <a:srgbClr val="00B05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</p:spPr>
        <p:style>
          <a:lnRef idx="1">
            <a:schemeClr val="accent2"/>
          </a:lnRef>
          <a:fillRef idx="1003">
            <a:schemeClr val="dk1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8800" b="1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76600" y="228600"/>
            <a:ext cx="254909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8000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000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9" name="Picture 8" descr="601390_312468572213117_2138262325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52600"/>
            <a:ext cx="9144000" cy="5105400"/>
          </a:xfrm>
          <a:prstGeom prst="rect">
            <a:avLst/>
          </a:prstGeom>
          <a:ln>
            <a:solidFill>
              <a:srgbClr val="00206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reflection blurRad="6350" stA="50000" endA="300" endPos="90000" dir="5400000" sy="-100000" algn="bl" rotWithShape="0"/>
          </a:effectLst>
          <a:scene3d>
            <a:camera prst="obliqueBottomRight"/>
            <a:lightRig rig="threePt" dir="t"/>
          </a:scene3d>
          <a:sp3d>
            <a:bevelT prst="convex"/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895600" y="609600"/>
            <a:ext cx="2362200" cy="2286000"/>
          </a:xfrm>
          <a:prstGeom prst="rect">
            <a:avLst/>
          </a:prstGeom>
        </p:spPr>
      </p:pic>
      <p:pic>
        <p:nvPicPr>
          <p:cNvPr id="3" name="Picture 2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0"/>
            <a:ext cx="2362200" cy="2286000"/>
          </a:xfrm>
          <a:prstGeom prst="rect">
            <a:avLst/>
          </a:prstGeom>
        </p:spPr>
      </p:pic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0"/>
            <a:ext cx="2362200" cy="2286000"/>
          </a:xfrm>
          <a:prstGeom prst="rect">
            <a:avLst/>
          </a:prstGeom>
        </p:spPr>
      </p:pic>
      <p:pic>
        <p:nvPicPr>
          <p:cNvPr id="5" name="Picture 4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0" y="0"/>
            <a:ext cx="2362200" cy="2286000"/>
          </a:xfrm>
          <a:prstGeom prst="rect">
            <a:avLst/>
          </a:prstGeom>
        </p:spPr>
      </p:pic>
      <p:pic>
        <p:nvPicPr>
          <p:cNvPr id="6" name="Picture 5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86000"/>
            <a:ext cx="2362200" cy="2286000"/>
          </a:xfrm>
          <a:prstGeom prst="rect">
            <a:avLst/>
          </a:prstGeom>
        </p:spPr>
      </p:pic>
      <p:pic>
        <p:nvPicPr>
          <p:cNvPr id="7" name="Picture 6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2286000"/>
            <a:ext cx="2362200" cy="2286000"/>
          </a:xfrm>
          <a:prstGeom prst="rect">
            <a:avLst/>
          </a:prstGeom>
        </p:spPr>
      </p:pic>
      <p:pic>
        <p:nvPicPr>
          <p:cNvPr id="8" name="Picture 7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0" y="2286000"/>
            <a:ext cx="2362200" cy="2286000"/>
          </a:xfrm>
          <a:prstGeom prst="rect">
            <a:avLst/>
          </a:prstGeom>
        </p:spPr>
      </p:pic>
      <p:pic>
        <p:nvPicPr>
          <p:cNvPr id="9" name="Picture 8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572000"/>
            <a:ext cx="2362200" cy="2286000"/>
          </a:xfrm>
          <a:prstGeom prst="rect">
            <a:avLst/>
          </a:prstGeom>
        </p:spPr>
      </p:pic>
      <p:pic>
        <p:nvPicPr>
          <p:cNvPr id="10" name="Picture 9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4572000"/>
            <a:ext cx="2362200" cy="2286000"/>
          </a:xfrm>
          <a:prstGeom prst="rect">
            <a:avLst/>
          </a:prstGeom>
        </p:spPr>
      </p:pic>
      <p:pic>
        <p:nvPicPr>
          <p:cNvPr id="11" name="Picture 10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0" y="4572000"/>
            <a:ext cx="23622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0"/>
                            </p:stCondLst>
                            <p:childTnLst>
                              <p:par>
                                <p:cTn id="5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000"/>
                            </p:stCondLst>
                            <p:childTnLst>
                              <p:par>
                                <p:cTn id="6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4000"/>
                            </p:stCondLst>
                            <p:childTnLst>
                              <p:par>
                                <p:cTn id="7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0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6000"/>
                            </p:stCondLst>
                            <p:childTnLst>
                              <p:par>
                                <p:cTn id="8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0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2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304800" y="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43200" y="2057400"/>
            <a:ext cx="2362200" cy="2286000"/>
          </a:xfrm>
          <a:prstGeom prst="rect">
            <a:avLst/>
          </a:prstGeom>
        </p:spPr>
      </p:pic>
      <p:sp>
        <p:nvSpPr>
          <p:cNvPr id="4" name="5-Point Star 3"/>
          <p:cNvSpPr/>
          <p:nvPr/>
        </p:nvSpPr>
        <p:spPr>
          <a:xfrm>
            <a:off x="3276600" y="1524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7086600" y="1524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1981200" y="1219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0" y="1219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2209800" y="1524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5105400" y="1524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6096000" y="1524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990600" y="1219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0" y="0"/>
            <a:ext cx="1524000" cy="11430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4876800" y="0"/>
            <a:ext cx="3200400" cy="11430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0" y="2209800"/>
            <a:ext cx="6781800" cy="11430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4191000" y="1143000"/>
            <a:ext cx="4953000" cy="10668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981200" y="0"/>
            <a:ext cx="2438400" cy="11430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0" y="4495800"/>
            <a:ext cx="8610600" cy="11430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11201400" y="3581400"/>
            <a:ext cx="1143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0" y="5638800"/>
            <a:ext cx="9144000" cy="12192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0" y="1143000"/>
            <a:ext cx="3886200" cy="10668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0" y="3352800"/>
            <a:ext cx="7696200" cy="11430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5-Point Star 21"/>
          <p:cNvSpPr/>
          <p:nvPr/>
        </p:nvSpPr>
        <p:spPr>
          <a:xfrm>
            <a:off x="2971800" y="1219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5-Point Star 22"/>
          <p:cNvSpPr/>
          <p:nvPr/>
        </p:nvSpPr>
        <p:spPr>
          <a:xfrm>
            <a:off x="4267200" y="11430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5-Point Star 23"/>
          <p:cNvSpPr/>
          <p:nvPr/>
        </p:nvSpPr>
        <p:spPr>
          <a:xfrm>
            <a:off x="5257800" y="11430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/>
          <p:cNvSpPr/>
          <p:nvPr/>
        </p:nvSpPr>
        <p:spPr>
          <a:xfrm>
            <a:off x="6248400" y="11430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7239000" y="11430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8305800" y="11430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2514600" y="22860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3505200" y="22860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4572000" y="22860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5-Point Star 31"/>
          <p:cNvSpPr/>
          <p:nvPr/>
        </p:nvSpPr>
        <p:spPr>
          <a:xfrm>
            <a:off x="5638800" y="22860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5-Point Star 33"/>
          <p:cNvSpPr/>
          <p:nvPr/>
        </p:nvSpPr>
        <p:spPr>
          <a:xfrm>
            <a:off x="1447800" y="22860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5-Point Star 34"/>
          <p:cNvSpPr/>
          <p:nvPr/>
        </p:nvSpPr>
        <p:spPr>
          <a:xfrm>
            <a:off x="304800" y="22860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5-Point Star 36"/>
          <p:cNvSpPr/>
          <p:nvPr/>
        </p:nvSpPr>
        <p:spPr>
          <a:xfrm>
            <a:off x="228600" y="3505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5-Point Star 37"/>
          <p:cNvSpPr/>
          <p:nvPr/>
        </p:nvSpPr>
        <p:spPr>
          <a:xfrm>
            <a:off x="6477000" y="4648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5-Point Star 40"/>
          <p:cNvSpPr/>
          <p:nvPr/>
        </p:nvSpPr>
        <p:spPr>
          <a:xfrm>
            <a:off x="1371600" y="3505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5-Point Star 41"/>
          <p:cNvSpPr/>
          <p:nvPr/>
        </p:nvSpPr>
        <p:spPr>
          <a:xfrm>
            <a:off x="2514600" y="3505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5-Point Star 42"/>
          <p:cNvSpPr/>
          <p:nvPr/>
        </p:nvSpPr>
        <p:spPr>
          <a:xfrm>
            <a:off x="3505200" y="3505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5-Point Star 43"/>
          <p:cNvSpPr/>
          <p:nvPr/>
        </p:nvSpPr>
        <p:spPr>
          <a:xfrm>
            <a:off x="4572000" y="3505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5-Point Star 44"/>
          <p:cNvSpPr/>
          <p:nvPr/>
        </p:nvSpPr>
        <p:spPr>
          <a:xfrm>
            <a:off x="5562600" y="3505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5-Point Star 45"/>
          <p:cNvSpPr/>
          <p:nvPr/>
        </p:nvSpPr>
        <p:spPr>
          <a:xfrm>
            <a:off x="6553200" y="3505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5-Point Star 46"/>
          <p:cNvSpPr/>
          <p:nvPr/>
        </p:nvSpPr>
        <p:spPr>
          <a:xfrm>
            <a:off x="3429000" y="4648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5-Point Star 47"/>
          <p:cNvSpPr/>
          <p:nvPr/>
        </p:nvSpPr>
        <p:spPr>
          <a:xfrm>
            <a:off x="4419600" y="4648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5-Point Star 48"/>
          <p:cNvSpPr/>
          <p:nvPr/>
        </p:nvSpPr>
        <p:spPr>
          <a:xfrm>
            <a:off x="5486400" y="4648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5-Point Star 49"/>
          <p:cNvSpPr/>
          <p:nvPr/>
        </p:nvSpPr>
        <p:spPr>
          <a:xfrm>
            <a:off x="7467600" y="4648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5-Point Star 50"/>
          <p:cNvSpPr/>
          <p:nvPr/>
        </p:nvSpPr>
        <p:spPr>
          <a:xfrm>
            <a:off x="2438400" y="4648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5-Point Star 52"/>
          <p:cNvSpPr/>
          <p:nvPr/>
        </p:nvSpPr>
        <p:spPr>
          <a:xfrm>
            <a:off x="3048000" y="5791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5-Point Star 53"/>
          <p:cNvSpPr/>
          <p:nvPr/>
        </p:nvSpPr>
        <p:spPr>
          <a:xfrm>
            <a:off x="1371600" y="4648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5-Point Star 54"/>
          <p:cNvSpPr/>
          <p:nvPr/>
        </p:nvSpPr>
        <p:spPr>
          <a:xfrm>
            <a:off x="304800" y="4648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5-Point Star 56"/>
          <p:cNvSpPr/>
          <p:nvPr/>
        </p:nvSpPr>
        <p:spPr>
          <a:xfrm>
            <a:off x="4038600" y="5791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5-Point Star 57"/>
          <p:cNvSpPr/>
          <p:nvPr/>
        </p:nvSpPr>
        <p:spPr>
          <a:xfrm>
            <a:off x="5029200" y="5791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5-Point Star 58"/>
          <p:cNvSpPr/>
          <p:nvPr/>
        </p:nvSpPr>
        <p:spPr>
          <a:xfrm>
            <a:off x="6019800" y="5791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5-Point Star 59"/>
          <p:cNvSpPr/>
          <p:nvPr/>
        </p:nvSpPr>
        <p:spPr>
          <a:xfrm>
            <a:off x="7086600" y="5791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5-Point Star 60"/>
          <p:cNvSpPr/>
          <p:nvPr/>
        </p:nvSpPr>
        <p:spPr>
          <a:xfrm>
            <a:off x="8077200" y="5791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5-Point Star 62"/>
          <p:cNvSpPr/>
          <p:nvPr/>
        </p:nvSpPr>
        <p:spPr>
          <a:xfrm>
            <a:off x="2133600" y="5791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5-Point Star 63"/>
          <p:cNvSpPr/>
          <p:nvPr/>
        </p:nvSpPr>
        <p:spPr>
          <a:xfrm>
            <a:off x="1143000" y="5791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5-Point Star 64"/>
          <p:cNvSpPr/>
          <p:nvPr/>
        </p:nvSpPr>
        <p:spPr>
          <a:xfrm>
            <a:off x="152400" y="5791200"/>
            <a:ext cx="8382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9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1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1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2000"/>
                            </p:stCondLst>
                            <p:childTnLst>
                              <p:par>
                                <p:cTn id="168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000"/>
                            </p:stCondLst>
                            <p:childTnLst>
                              <p:par>
                                <p:cTn id="21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1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4" grpId="0" animBg="1"/>
      <p:bldP spid="35" grpId="0" animBg="1"/>
      <p:bldP spid="37" grpId="0" animBg="1"/>
      <p:bldP spid="38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3" grpId="1" animBg="1"/>
      <p:bldP spid="54" grpId="0" animBg="1"/>
      <p:bldP spid="55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3" grpId="1" animBg="1"/>
      <p:bldP spid="64" grpId="1" animBg="1"/>
      <p:bldP spid="6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Diagonal Corner Rectangle 1"/>
          <p:cNvSpPr/>
          <p:nvPr/>
        </p:nvSpPr>
        <p:spPr>
          <a:xfrm>
            <a:off x="0" y="1295400"/>
            <a:ext cx="9144000" cy="1981200"/>
          </a:xfrm>
          <a:prstGeom prst="snip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i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পাঠ্য বইয়ের ৫ পৃষ্ঠা খুলো</a:t>
            </a:r>
            <a:endParaRPr lang="en-US" sz="4400" b="1" i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1600200" y="1371600"/>
            <a:ext cx="6248400" cy="1524000"/>
          </a:xfrm>
          <a:prstGeom prst="cloudCallout">
            <a:avLst/>
          </a:prstGeom>
          <a:blipFill>
            <a:blip r:embed="rId2"/>
            <a:tile tx="0" ty="0" sx="100000" sy="100000" flip="none" algn="tl"/>
          </a:blipFill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দলগত কাজ</a:t>
            </a:r>
            <a:endParaRPr lang="en-US" sz="44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304800" y="3810000"/>
            <a:ext cx="8305800" cy="1981200"/>
          </a:xfrm>
          <a:prstGeom prst="horizontalScroll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00B05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৪-৫ জনের দলে প্রত্যেক দল  কিছু কাগজের টুকরা থেকে নয়টি করে টুকরা আলাদা করো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1295400" y="533400"/>
            <a:ext cx="6400800" cy="1371600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i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4800" b="1" i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ular Callout 2"/>
          <p:cNvSpPr/>
          <p:nvPr/>
        </p:nvSpPr>
        <p:spPr>
          <a:xfrm>
            <a:off x="0" y="2667000"/>
            <a:ext cx="9144000" cy="1219200"/>
          </a:xfrm>
          <a:prstGeom prst="wedgeRoundRectCallou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প্রত্যেকে সাতটি  করে কাগজের টুকরা আলাদা করো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1524000" y="533400"/>
            <a:ext cx="6248400" cy="1828800"/>
          </a:xfrm>
          <a:prstGeom prst="horizontalScroll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B05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4400" b="1" i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0" y="2743200"/>
            <a:ext cx="9067800" cy="2743200"/>
          </a:xfrm>
          <a:prstGeom prst="cloudCallou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প্রত্যেকে ৬টি করে যে কোন বস্তুর ছবি এঁকে আনবে</a:t>
            </a:r>
            <a:endParaRPr lang="en-US" sz="4000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Scroll 1"/>
          <p:cNvSpPr/>
          <p:nvPr/>
        </p:nvSpPr>
        <p:spPr>
          <a:xfrm>
            <a:off x="533400" y="2362200"/>
            <a:ext cx="8458200" cy="2590800"/>
          </a:xfrm>
          <a:prstGeom prst="verticalScroll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B05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00" b="1" i="1" dirty="0"/>
          </a:p>
        </p:txBody>
      </p:sp>
      <p:sp>
        <p:nvSpPr>
          <p:cNvPr id="3" name="Rectangle 2"/>
          <p:cNvSpPr/>
          <p:nvPr/>
        </p:nvSpPr>
        <p:spPr>
          <a:xfrm>
            <a:off x="2819400" y="2971800"/>
            <a:ext cx="34399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9600" b="1" i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44000" cy="6617196"/>
            <a:chOff x="0" y="0"/>
            <a:chExt cx="9144000" cy="6617196"/>
          </a:xfrm>
        </p:grpSpPr>
        <p:pic>
          <p:nvPicPr>
            <p:cNvPr id="3" name="Picture 2" descr="C:\Users\Millennium\Desktop\bip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04800" y="381000"/>
              <a:ext cx="1689100" cy="1993900"/>
            </a:xfrm>
            <a:prstGeom prst="rect">
              <a:avLst/>
            </a:prstGeom>
            <a:noFill/>
          </p:spPr>
        </p:pic>
        <p:sp>
          <p:nvSpPr>
            <p:cNvPr id="4" name="Rectangle 3"/>
            <p:cNvSpPr/>
            <p:nvPr/>
          </p:nvSpPr>
          <p:spPr>
            <a:xfrm>
              <a:off x="0" y="0"/>
              <a:ext cx="9144000" cy="66171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sz="40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endParaRPr lang="en-US" sz="40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endParaRPr lang="en-US" sz="40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endParaRPr lang="en-US" sz="40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en-US" sz="4800" u="sng" dirty="0" err="1" smtClean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শিক্ষক</a:t>
              </a:r>
              <a:r>
                <a:rPr lang="en-US" sz="4800" u="sng" dirty="0" smtClean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800" u="sng" dirty="0" err="1" smtClean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পরিচিতি</a:t>
              </a:r>
              <a:endParaRPr lang="en-US" sz="48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en-US" sz="3200" dirty="0" err="1" smtClean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বিপ্লব</a:t>
              </a:r>
              <a:r>
                <a:rPr lang="en-US" sz="3200" dirty="0" smtClean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dirty="0" err="1" smtClean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বিকাশ</a:t>
              </a:r>
              <a:r>
                <a:rPr lang="en-US" sz="3200" dirty="0" smtClean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dirty="0" err="1" smtClean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ত্রিপুরা</a:t>
              </a:r>
              <a:endPara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সহকারী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শিক্ষক</a:t>
              </a:r>
              <a:endParaRPr lang="en-US" sz="2400" dirty="0" smtClean="0"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তাইতং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পাড়া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সঃপ্রাঃবিঃ</a:t>
              </a:r>
              <a:endParaRPr lang="en-US" sz="2400" dirty="0" smtClean="0"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রাজস্থলী,রাংগামাটি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।</a:t>
              </a:r>
            </a:p>
            <a:p>
              <a:pPr algn="ctr"/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E-</a:t>
              </a:r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mail:bbtripura@gmail.com</a:t>
              </a:r>
              <a:endParaRPr lang="en-US" sz="2800" dirty="0" smtClean="0">
                <a:latin typeface="NikoshBAN" pitchFamily="2" charset="0"/>
                <a:cs typeface="NikoshBAN" pitchFamily="2" charset="0"/>
              </a:endParaRPr>
            </a:p>
            <a:p>
              <a:pPr algn="ctr"/>
              <a:endParaRPr lang="en-US" sz="2800" dirty="0" smtClean="0">
                <a:latin typeface="NikoshBAN" pitchFamily="2" charset="0"/>
                <a:cs typeface="NikoshBAN" pitchFamily="2" charset="0"/>
              </a:endParaRPr>
            </a:p>
            <a:p>
              <a:pPr algn="ctr"/>
              <a:endParaRPr lang="en-US" sz="2800" dirty="0" smtClean="0">
                <a:latin typeface="NikoshBAN" pitchFamily="2" charset="0"/>
                <a:cs typeface="NikoshBAN" pitchFamily="2" charset="0"/>
              </a:endParaRPr>
            </a:p>
            <a:p>
              <a:pPr algn="ctr"/>
              <a:endParaRPr lang="en-US" sz="2800" dirty="0" smtClean="0"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1143000" y="5334000"/>
            <a:ext cx="7010400" cy="1524000"/>
          </a:xfrm>
          <a:prstGeom prst="bevel">
            <a:avLst>
              <a:gd name="adj" fmla="val 16250"/>
            </a:avLst>
          </a:prstGeom>
          <a:effectLst>
            <a:glow rad="101600">
              <a:schemeClr val="accent6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tabLst>
                <a:tab pos="5715000" algn="l"/>
              </a:tabLst>
            </a:pPr>
            <a:r>
              <a:rPr lang="bn-BD" sz="88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প্রাথমিক গণিত</a:t>
            </a:r>
            <a:endParaRPr lang="en-US" sz="88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onut 2"/>
          <p:cNvSpPr/>
          <p:nvPr/>
        </p:nvSpPr>
        <p:spPr>
          <a:xfrm flipH="1">
            <a:off x="17145000" y="1371600"/>
            <a:ext cx="152400" cy="27432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xplosion 2 3"/>
          <p:cNvSpPr/>
          <p:nvPr/>
        </p:nvSpPr>
        <p:spPr>
          <a:xfrm flipH="1">
            <a:off x="16306800" y="1066800"/>
            <a:ext cx="1219200" cy="18288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7-Point Star 4"/>
          <p:cNvSpPr/>
          <p:nvPr/>
        </p:nvSpPr>
        <p:spPr>
          <a:xfrm flipH="1">
            <a:off x="16916400" y="381000"/>
            <a:ext cx="228600" cy="32766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16-Point Star 5"/>
          <p:cNvSpPr/>
          <p:nvPr/>
        </p:nvSpPr>
        <p:spPr>
          <a:xfrm>
            <a:off x="16611600" y="1295400"/>
            <a:ext cx="457200" cy="3352800"/>
          </a:xfrm>
          <a:prstGeom prst="star1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Ribbon 6"/>
          <p:cNvSpPr/>
          <p:nvPr/>
        </p:nvSpPr>
        <p:spPr>
          <a:xfrm>
            <a:off x="1371600" y="1752600"/>
            <a:ext cx="6477000" cy="1828800"/>
          </a:xfrm>
          <a:prstGeom prst="ribbon2">
            <a:avLst>
              <a:gd name="adj1" fmla="val 18230"/>
              <a:gd name="adj2" fmla="val 50000"/>
            </a:avLst>
          </a:prstGeom>
          <a:ln>
            <a:solidFill>
              <a:srgbClr val="0070C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bn-BD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প্রথম</a:t>
            </a:r>
            <a:endParaRPr lang="en-US" sz="96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Cloud Callout 7"/>
          <p:cNvSpPr/>
          <p:nvPr/>
        </p:nvSpPr>
        <p:spPr>
          <a:xfrm>
            <a:off x="2362200" y="0"/>
            <a:ext cx="4495800" cy="1447800"/>
          </a:xfrm>
          <a:prstGeom prst="cloudCallout">
            <a:avLst/>
          </a:prstGeom>
          <a:ln>
            <a:solidFill>
              <a:srgbClr val="92D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800" i="1" dirty="0">
              <a:solidFill>
                <a:schemeClr val="tx1">
                  <a:lumMod val="75000"/>
                  <a:lumOff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Oval Callout 8"/>
          <p:cNvSpPr/>
          <p:nvPr/>
        </p:nvSpPr>
        <p:spPr>
          <a:xfrm>
            <a:off x="2057400" y="3733800"/>
            <a:ext cx="4876800" cy="1295400"/>
          </a:xfrm>
          <a:prstGeom prst="wedgeEllipseCallout">
            <a:avLst/>
          </a:prstGeom>
          <a:ln>
            <a:solidFill>
              <a:srgbClr val="00B05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81400" y="0"/>
            <a:ext cx="197842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9600" b="1" i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শ্রেণি</a:t>
            </a:r>
            <a:endParaRPr lang="en-US" sz="9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5" name="Explosion 2 14"/>
          <p:cNvSpPr/>
          <p:nvPr/>
        </p:nvSpPr>
        <p:spPr>
          <a:xfrm>
            <a:off x="16992600" y="3124200"/>
            <a:ext cx="990600" cy="3048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ame 15"/>
          <p:cNvSpPr/>
          <p:nvPr/>
        </p:nvSpPr>
        <p:spPr>
          <a:xfrm>
            <a:off x="2971800" y="1752600"/>
            <a:ext cx="3276600" cy="1524000"/>
          </a:xfrm>
          <a:prstGeom prst="frame">
            <a:avLst/>
          </a:prstGeom>
          <a:ln>
            <a:solidFill>
              <a:srgbClr val="00B05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loud 16"/>
          <p:cNvSpPr/>
          <p:nvPr/>
        </p:nvSpPr>
        <p:spPr>
          <a:xfrm>
            <a:off x="2362200" y="3810000"/>
            <a:ext cx="4267200" cy="1143000"/>
          </a:xfrm>
          <a:prstGeom prst="cloud">
            <a:avLst/>
          </a:prstGeom>
          <a:ln>
            <a:solidFill>
              <a:srgbClr val="0070C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0" b="1" i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52800" y="3810000"/>
            <a:ext cx="18288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7200" b="1" i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00B050"/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বিষয়</a:t>
            </a:r>
            <a:endParaRPr lang="en-US" sz="72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rgbClr val="00B050"/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21" name="Frame 20"/>
          <p:cNvSpPr/>
          <p:nvPr/>
        </p:nvSpPr>
        <p:spPr>
          <a:xfrm>
            <a:off x="16535400" y="3581400"/>
            <a:ext cx="76200" cy="9144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rame 21"/>
          <p:cNvSpPr/>
          <p:nvPr/>
        </p:nvSpPr>
        <p:spPr>
          <a:xfrm>
            <a:off x="1143000" y="5334000"/>
            <a:ext cx="7010400" cy="1524000"/>
          </a:xfrm>
          <a:prstGeom prst="frame">
            <a:avLst>
              <a:gd name="adj1" fmla="val 11562"/>
            </a:avLst>
          </a:prstGeom>
          <a:ln>
            <a:solidFill>
              <a:srgbClr val="00B05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000"/>
                            </p:stCondLst>
                            <p:childTnLst>
                              <p:par>
                                <p:cTn id="3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7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770" decel="100000"/>
                                        <p:tgtEl>
                                          <p:spTgt spid="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8000"/>
                            </p:stCondLst>
                            <p:childTnLst>
                              <p:par>
                                <p:cTn id="63" presetID="19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0"/>
                            </p:stCondLst>
                            <p:childTnLst>
                              <p:par>
                                <p:cTn id="6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4200"/>
                            </p:stCondLst>
                            <p:childTnLst>
                              <p:par>
                                <p:cTn id="7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1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  <p:bldP spid="7" grpId="0" build="allAtOnce" animBg="1"/>
      <p:bldP spid="8" grpId="0" animBg="1"/>
      <p:bldP spid="9" grpId="0" animBg="1"/>
      <p:bldP spid="16" grpId="0" animBg="1"/>
      <p:bldP spid="17" grpId="0" animBg="1"/>
      <p:bldP spid="19" grpId="0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uble Wave 2"/>
          <p:cNvSpPr/>
          <p:nvPr/>
        </p:nvSpPr>
        <p:spPr>
          <a:xfrm>
            <a:off x="1676400" y="0"/>
            <a:ext cx="5943600" cy="1828800"/>
          </a:xfrm>
          <a:prstGeom prst="doubleWave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B05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88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8800" b="1" i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Flowchart: Predefined Process 4"/>
          <p:cNvSpPr/>
          <p:nvPr/>
        </p:nvSpPr>
        <p:spPr>
          <a:xfrm flipH="1" flipV="1">
            <a:off x="14249399" y="2667000"/>
            <a:ext cx="45719" cy="533400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nip Diagonal Corner Rectangle 5"/>
          <p:cNvSpPr/>
          <p:nvPr/>
        </p:nvSpPr>
        <p:spPr>
          <a:xfrm>
            <a:off x="685800" y="5334000"/>
            <a:ext cx="7848600" cy="1295400"/>
          </a:xfrm>
          <a:prstGeom prst="snip2Diag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2">
                <a:lumMod val="75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১-৯ পর্যন্ত সংখ্যা গুনে বলতে পারবে</a:t>
            </a:r>
            <a:endParaRPr lang="en-US" sz="4800" b="1" i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 Diagonal Corner Rectangle 6"/>
          <p:cNvSpPr/>
          <p:nvPr/>
        </p:nvSpPr>
        <p:spPr>
          <a:xfrm>
            <a:off x="685800" y="3733800"/>
            <a:ext cx="7848600" cy="1371600"/>
          </a:xfrm>
          <a:prstGeom prst="round2Diag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rgbClr val="92D05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বস্তু দেখে সংখ্যা বলতে পারবে</a:t>
            </a:r>
            <a:endParaRPr lang="en-US" sz="4800" b="1" i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Snip Diagonal Corner Rectangle 7"/>
          <p:cNvSpPr/>
          <p:nvPr/>
        </p:nvSpPr>
        <p:spPr>
          <a:xfrm>
            <a:off x="762000" y="2057400"/>
            <a:ext cx="7772400" cy="1447800"/>
          </a:xfrm>
          <a:prstGeom prst="snip2DiagRect">
            <a:avLst/>
          </a:prstGeom>
          <a:blipFill>
            <a:blip r:embed="rId5"/>
            <a:tile tx="0" ty="0" sx="100000" sy="100000" flip="none" algn="tl"/>
          </a:blipFill>
          <a:ln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বস্তু দেখে সংখ্যা গননা করতে পারবে</a:t>
            </a:r>
            <a:endParaRPr lang="en-US" sz="4800" b="1" i="1" dirty="0">
              <a:solidFill>
                <a:schemeClr val="tx1">
                  <a:lumMod val="85000"/>
                  <a:lumOff val="1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300"/>
                            </p:stCondLst>
                            <p:childTnLst>
                              <p:par>
                                <p:cTn id="28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10820400" y="914400"/>
            <a:ext cx="381000" cy="2362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6-Point Star 2"/>
          <p:cNvSpPr/>
          <p:nvPr/>
        </p:nvSpPr>
        <p:spPr>
          <a:xfrm flipH="1">
            <a:off x="9829800" y="0"/>
            <a:ext cx="304800" cy="266700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990600" y="0"/>
            <a:ext cx="7086600" cy="9144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b="1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পাঠের অনুকূল পরিবেশ সৃষ্টি </a:t>
            </a:r>
            <a:endParaRPr lang="en-US" sz="5400" b="1" i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11160_412123498878455_568127251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38200"/>
            <a:ext cx="2286000" cy="2590800"/>
          </a:xfrm>
          <a:prstGeom prst="rect">
            <a:avLst/>
          </a:prstGeom>
        </p:spPr>
      </p:pic>
      <p:pic>
        <p:nvPicPr>
          <p:cNvPr id="6" name="Picture 5" descr="download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362450" y="1276350"/>
            <a:ext cx="2619375" cy="1743075"/>
          </a:xfrm>
          <a:prstGeom prst="rect">
            <a:avLst/>
          </a:prstGeom>
        </p:spPr>
      </p:pic>
      <p:pic>
        <p:nvPicPr>
          <p:cNvPr id="7" name="Picture 6" descr="download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819400" y="5638800"/>
            <a:ext cx="2619375" cy="1743075"/>
          </a:xfrm>
          <a:prstGeom prst="rect">
            <a:avLst/>
          </a:prstGeom>
        </p:spPr>
      </p:pic>
      <p:pic>
        <p:nvPicPr>
          <p:cNvPr id="8" name="Picture 7" descr="download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276600" y="4267200"/>
            <a:ext cx="2619375" cy="1743075"/>
          </a:xfrm>
          <a:prstGeom prst="rect">
            <a:avLst/>
          </a:prstGeom>
        </p:spPr>
      </p:pic>
      <p:pic>
        <p:nvPicPr>
          <p:cNvPr id="9" name="Picture 8" descr="download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819400" y="5715000"/>
            <a:ext cx="2619375" cy="1743075"/>
          </a:xfrm>
          <a:prstGeom prst="rect">
            <a:avLst/>
          </a:prstGeom>
          <a:noFill/>
        </p:spPr>
      </p:pic>
      <p:pic>
        <p:nvPicPr>
          <p:cNvPr id="10" name="Picture 9" descr="images (3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0" y="838200"/>
            <a:ext cx="2533650" cy="1295400"/>
          </a:xfrm>
          <a:prstGeom prst="rect">
            <a:avLst/>
          </a:prstGeom>
        </p:spPr>
      </p:pic>
      <p:pic>
        <p:nvPicPr>
          <p:cNvPr id="11" name="Picture 10" descr="images (3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0" y="2133600"/>
            <a:ext cx="2533650" cy="1295400"/>
          </a:xfrm>
          <a:prstGeom prst="rect">
            <a:avLst/>
          </a:prstGeom>
        </p:spPr>
      </p:pic>
      <p:pic>
        <p:nvPicPr>
          <p:cNvPr id="12" name="Picture 11" descr="images (8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268200" y="3810000"/>
            <a:ext cx="2419350" cy="1885950"/>
          </a:xfrm>
          <a:prstGeom prst="rect">
            <a:avLst/>
          </a:prstGeom>
        </p:spPr>
      </p:pic>
      <p:pic>
        <p:nvPicPr>
          <p:cNvPr id="14" name="Picture 13" descr="images (8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10515600" y="5715000"/>
            <a:ext cx="2419350" cy="1657350"/>
          </a:xfrm>
          <a:prstGeom prst="rect">
            <a:avLst/>
          </a:prstGeom>
        </p:spPr>
      </p:pic>
      <p:pic>
        <p:nvPicPr>
          <p:cNvPr id="13" name="Picture 12" descr="images (8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44200" y="2819400"/>
            <a:ext cx="2419350" cy="1885950"/>
          </a:xfrm>
          <a:prstGeom prst="rect">
            <a:avLst/>
          </a:prstGeom>
        </p:spPr>
      </p:pic>
      <p:pic>
        <p:nvPicPr>
          <p:cNvPr id="15" name="Picture 14" descr="images (8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9458325" y="6019800"/>
            <a:ext cx="2419350" cy="1676400"/>
          </a:xfrm>
          <a:prstGeom prst="rect">
            <a:avLst/>
          </a:prstGeom>
        </p:spPr>
      </p:pic>
      <p:pic>
        <p:nvPicPr>
          <p:cNvPr id="16" name="Picture 15" descr="images (8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-76200" y="3505200"/>
            <a:ext cx="1752600" cy="1600200"/>
          </a:xfrm>
          <a:prstGeom prst="rect">
            <a:avLst/>
          </a:prstGeom>
        </p:spPr>
      </p:pic>
      <p:pic>
        <p:nvPicPr>
          <p:cNvPr id="17" name="Picture 16" descr="images (21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48000" y="3429000"/>
            <a:ext cx="1981200" cy="1676400"/>
          </a:xfrm>
          <a:prstGeom prst="rect">
            <a:avLst/>
          </a:prstGeom>
        </p:spPr>
      </p:pic>
      <p:pic>
        <p:nvPicPr>
          <p:cNvPr id="18" name="Picture 17" descr="download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5657850" y="1276350"/>
            <a:ext cx="2619375" cy="1743075"/>
          </a:xfrm>
          <a:prstGeom prst="rect">
            <a:avLst/>
          </a:prstGeom>
        </p:spPr>
      </p:pic>
      <p:pic>
        <p:nvPicPr>
          <p:cNvPr id="19" name="Picture 18" descr="download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6962775" y="1276350"/>
            <a:ext cx="2619375" cy="1743075"/>
          </a:xfrm>
          <a:prstGeom prst="rect">
            <a:avLst/>
          </a:prstGeom>
        </p:spPr>
      </p:pic>
      <p:pic>
        <p:nvPicPr>
          <p:cNvPr id="20" name="Picture 19" descr="images (8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12192000" y="5105400"/>
            <a:ext cx="2419350" cy="1657350"/>
          </a:xfrm>
          <a:prstGeom prst="rect">
            <a:avLst/>
          </a:prstGeom>
        </p:spPr>
      </p:pic>
      <p:pic>
        <p:nvPicPr>
          <p:cNvPr id="21" name="Picture 20" descr="images (8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-76200" y="5181600"/>
            <a:ext cx="1752600" cy="1600200"/>
          </a:xfrm>
          <a:prstGeom prst="rect">
            <a:avLst/>
          </a:prstGeom>
        </p:spPr>
      </p:pic>
      <p:pic>
        <p:nvPicPr>
          <p:cNvPr id="22" name="Picture 21" descr="images (8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1409700" y="5219700"/>
            <a:ext cx="1676400" cy="1600200"/>
          </a:xfrm>
          <a:prstGeom prst="rect">
            <a:avLst/>
          </a:prstGeom>
        </p:spPr>
      </p:pic>
      <p:pic>
        <p:nvPicPr>
          <p:cNvPr id="23" name="Picture 22" descr="images (8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1371600" y="3505200"/>
            <a:ext cx="1752600" cy="1600200"/>
          </a:xfrm>
          <a:prstGeom prst="rect">
            <a:avLst/>
          </a:prstGeom>
        </p:spPr>
      </p:pic>
      <p:pic>
        <p:nvPicPr>
          <p:cNvPr id="24" name="Picture 23" descr="images (21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48000" y="5257800"/>
            <a:ext cx="1981200" cy="1600200"/>
          </a:xfrm>
          <a:prstGeom prst="rect">
            <a:avLst/>
          </a:prstGeom>
        </p:spPr>
      </p:pic>
      <p:pic>
        <p:nvPicPr>
          <p:cNvPr id="25" name="Picture 24" descr="images (21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05400" y="3429000"/>
            <a:ext cx="1981200" cy="1676400"/>
          </a:xfrm>
          <a:prstGeom prst="rect">
            <a:avLst/>
          </a:prstGeom>
        </p:spPr>
      </p:pic>
      <p:pic>
        <p:nvPicPr>
          <p:cNvPr id="26" name="Picture 25" descr="images (21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62800" y="3429000"/>
            <a:ext cx="1981200" cy="1676400"/>
          </a:xfrm>
          <a:prstGeom prst="rect">
            <a:avLst/>
          </a:prstGeom>
        </p:spPr>
      </p:pic>
      <p:pic>
        <p:nvPicPr>
          <p:cNvPr id="27" name="Picture 26" descr="images (21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05400" y="5257800"/>
            <a:ext cx="1981200" cy="1600200"/>
          </a:xfrm>
          <a:prstGeom prst="rect">
            <a:avLst/>
          </a:prstGeom>
        </p:spPr>
      </p:pic>
      <p:pic>
        <p:nvPicPr>
          <p:cNvPr id="28" name="Picture 27" descr="images (21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82200" y="990600"/>
            <a:ext cx="1981200" cy="1524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0"/>
                            </p:stCondLst>
                            <p:childTnLst>
                              <p:par>
                                <p:cTn id="2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0"/>
                            </p:stCondLst>
                            <p:childTnLst>
                              <p:par>
                                <p:cTn id="3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000"/>
                            </p:stCondLst>
                            <p:childTnLst>
                              <p:par>
                                <p:cTn id="3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4000"/>
                            </p:stCondLst>
                            <p:childTnLst>
                              <p:par>
                                <p:cTn id="4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6000"/>
                            </p:stCondLst>
                            <p:childTnLst>
                              <p:par>
                                <p:cTn id="4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8000"/>
                            </p:stCondLst>
                            <p:childTnLst>
                              <p:par>
                                <p:cTn id="4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0"/>
                            </p:stCondLst>
                            <p:childTnLst>
                              <p:par>
                                <p:cTn id="5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2000"/>
                            </p:stCondLst>
                            <p:childTnLst>
                              <p:par>
                                <p:cTn id="5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4000"/>
                            </p:stCondLst>
                            <p:childTnLst>
                              <p:par>
                                <p:cTn id="6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6000"/>
                            </p:stCondLst>
                            <p:childTnLst>
                              <p:par>
                                <p:cTn id="6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8000"/>
                            </p:stCondLst>
                            <p:childTnLst>
                              <p:par>
                                <p:cTn id="6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0"/>
                            </p:stCondLst>
                            <p:childTnLst>
                              <p:par>
                                <p:cTn id="7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-Point Star 1"/>
          <p:cNvSpPr/>
          <p:nvPr/>
        </p:nvSpPr>
        <p:spPr>
          <a:xfrm>
            <a:off x="1219200" y="-2590800"/>
            <a:ext cx="4648200" cy="228600"/>
          </a:xfrm>
          <a:prstGeom prst="star4">
            <a:avLst>
              <a:gd name="adj" fmla="val 302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Left-Right Arrow 2"/>
          <p:cNvSpPr/>
          <p:nvPr/>
        </p:nvSpPr>
        <p:spPr>
          <a:xfrm>
            <a:off x="914400" y="0"/>
            <a:ext cx="7239000" cy="3048000"/>
          </a:xfrm>
          <a:prstGeom prst="leftRightArrow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7030A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Bevel 3"/>
          <p:cNvSpPr/>
          <p:nvPr/>
        </p:nvSpPr>
        <p:spPr>
          <a:xfrm>
            <a:off x="1676400" y="762000"/>
            <a:ext cx="5715000" cy="1524000"/>
          </a:xfrm>
          <a:prstGeom prst="bevel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66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33400" y="3581400"/>
            <a:ext cx="8153400" cy="2438400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16-Point Star 6"/>
          <p:cNvSpPr/>
          <p:nvPr/>
        </p:nvSpPr>
        <p:spPr>
          <a:xfrm>
            <a:off x="762000" y="3733800"/>
            <a:ext cx="7696200" cy="2133600"/>
          </a:xfrm>
          <a:prstGeom prst="star16">
            <a:avLst/>
          </a:prstGeom>
          <a:blipFill>
            <a:blip r:embed="rId5"/>
            <a:tile tx="0" ty="0" sx="100000" sy="100000" flip="none" algn="tl"/>
          </a:blip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গননা করি</a:t>
            </a:r>
            <a:endParaRPr lang="en-US" sz="88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  <p:bldP spid="4" grpId="0" build="allAtOnce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2286000" y="0"/>
            <a:ext cx="5029200" cy="1447800"/>
          </a:xfrm>
          <a:prstGeom prst="cloudCallou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b="1" i="1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উপস্থাপন</a:t>
            </a:r>
            <a:endParaRPr lang="en-US" sz="6000" b="1" i="1" dirty="0">
              <a:solidFill>
                <a:schemeClr val="tx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images (2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828800"/>
            <a:ext cx="2362200" cy="2438400"/>
          </a:xfrm>
          <a:prstGeom prst="rect">
            <a:avLst/>
          </a:prstGeom>
        </p:spPr>
      </p:pic>
      <p:pic>
        <p:nvPicPr>
          <p:cNvPr id="4" name="Picture 3" descr="images (2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4114800"/>
            <a:ext cx="2362200" cy="2438400"/>
          </a:xfrm>
          <a:prstGeom prst="rect">
            <a:avLst/>
          </a:prstGeom>
        </p:spPr>
      </p:pic>
      <p:pic>
        <p:nvPicPr>
          <p:cNvPr id="5" name="Picture 4" descr="images (2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4114800"/>
            <a:ext cx="2362200" cy="2438400"/>
          </a:xfrm>
          <a:prstGeom prst="rect">
            <a:avLst/>
          </a:prstGeom>
        </p:spPr>
      </p:pic>
      <p:pic>
        <p:nvPicPr>
          <p:cNvPr id="6" name="Picture 5" descr="images (2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1828800"/>
            <a:ext cx="2362200" cy="2438400"/>
          </a:xfrm>
          <a:prstGeom prst="rect">
            <a:avLst/>
          </a:prstGeom>
        </p:spPr>
      </p:pic>
      <p:pic>
        <p:nvPicPr>
          <p:cNvPr id="7" name="Picture 6" descr="images (2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1828800"/>
            <a:ext cx="2362200" cy="2438400"/>
          </a:xfrm>
          <a:prstGeom prst="rect">
            <a:avLst/>
          </a:prstGeom>
        </p:spPr>
      </p:pic>
      <p:pic>
        <p:nvPicPr>
          <p:cNvPr id="8" name="Picture 7" descr="images (2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4114800"/>
            <a:ext cx="2362200" cy="243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wnload (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2286000"/>
            <a:ext cx="2667000" cy="2362200"/>
          </a:xfrm>
          <a:prstGeom prst="rect">
            <a:avLst/>
          </a:prstGeom>
        </p:spPr>
      </p:pic>
      <p:pic>
        <p:nvPicPr>
          <p:cNvPr id="3" name="Picture 2" descr="download (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0"/>
            <a:ext cx="2667000" cy="2362200"/>
          </a:xfrm>
          <a:prstGeom prst="rect">
            <a:avLst/>
          </a:prstGeom>
        </p:spPr>
      </p:pic>
      <p:pic>
        <p:nvPicPr>
          <p:cNvPr id="4" name="Picture 3" descr="download (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0"/>
            <a:ext cx="2667000" cy="2362200"/>
          </a:xfrm>
          <a:prstGeom prst="rect">
            <a:avLst/>
          </a:prstGeom>
        </p:spPr>
      </p:pic>
      <p:pic>
        <p:nvPicPr>
          <p:cNvPr id="5" name="Picture 4" descr="download (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400" y="0"/>
            <a:ext cx="2667000" cy="2362200"/>
          </a:xfrm>
          <a:prstGeom prst="rect">
            <a:avLst/>
          </a:prstGeom>
        </p:spPr>
      </p:pic>
      <p:pic>
        <p:nvPicPr>
          <p:cNvPr id="6" name="Picture 5" descr="download (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4495800"/>
            <a:ext cx="2667000" cy="2362200"/>
          </a:xfrm>
          <a:prstGeom prst="rect">
            <a:avLst/>
          </a:prstGeom>
        </p:spPr>
      </p:pic>
      <p:pic>
        <p:nvPicPr>
          <p:cNvPr id="7" name="Picture 6" descr="download (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4495800"/>
            <a:ext cx="2667000" cy="2362200"/>
          </a:xfrm>
          <a:prstGeom prst="rect">
            <a:avLst/>
          </a:prstGeom>
        </p:spPr>
      </p:pic>
      <p:pic>
        <p:nvPicPr>
          <p:cNvPr id="8" name="Picture 7" descr="download (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4495800"/>
            <a:ext cx="26670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124200" cy="2438400"/>
          </a:xfrm>
          <a:prstGeom prst="rect">
            <a:avLst/>
          </a:prstGeom>
        </p:spPr>
      </p:pic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2209800"/>
            <a:ext cx="3124200" cy="2438400"/>
          </a:xfrm>
          <a:prstGeom prst="rect">
            <a:avLst/>
          </a:prstGeom>
        </p:spPr>
      </p:pic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0"/>
            <a:ext cx="3124200" cy="2438400"/>
          </a:xfrm>
          <a:prstGeom prst="rect">
            <a:avLst/>
          </a:prstGeom>
        </p:spPr>
      </p:pic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2209800"/>
            <a:ext cx="3124200" cy="2438400"/>
          </a:xfrm>
          <a:prstGeom prst="rect">
            <a:avLst/>
          </a:prstGeom>
        </p:spPr>
      </p:pic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0"/>
            <a:ext cx="3124200" cy="2438400"/>
          </a:xfrm>
          <a:prstGeom prst="rect">
            <a:avLst/>
          </a:prstGeom>
        </p:spPr>
      </p:pic>
      <p:pic>
        <p:nvPicPr>
          <p:cNvPr id="7" name="Picture 6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95800"/>
            <a:ext cx="3124200" cy="2362200"/>
          </a:xfrm>
          <a:prstGeom prst="rect">
            <a:avLst/>
          </a:prstGeom>
        </p:spPr>
      </p:pic>
      <p:pic>
        <p:nvPicPr>
          <p:cNvPr id="8" name="Picture 7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4495800"/>
            <a:ext cx="3124200" cy="2362200"/>
          </a:xfrm>
          <a:prstGeom prst="rect">
            <a:avLst/>
          </a:prstGeom>
        </p:spPr>
      </p:pic>
      <p:pic>
        <p:nvPicPr>
          <p:cNvPr id="9" name="Picture 8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4495800"/>
            <a:ext cx="31242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4000"/>
                            </p:stCondLst>
                            <p:childTnLst>
                              <p:par>
                                <p:cTn id="5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504</TotalTime>
  <Words>89</Words>
  <Application>Microsoft Office PowerPoint</Application>
  <PresentationFormat>On-screen Show (4:3)</PresentationFormat>
  <Paragraphs>33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Trek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Millennium</cp:lastModifiedBy>
  <cp:revision>56</cp:revision>
  <dcterms:created xsi:type="dcterms:W3CDTF">2006-08-16T00:00:00Z</dcterms:created>
  <dcterms:modified xsi:type="dcterms:W3CDTF">2013-12-16T15:19:15Z</dcterms:modified>
</cp:coreProperties>
</file>